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57" r:id="rId3"/>
    <p:sldId id="265" r:id="rId4"/>
    <p:sldId id="258" r:id="rId5"/>
    <p:sldId id="267" r:id="rId6"/>
    <p:sldId id="259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86680" autoAdjust="0"/>
  </p:normalViewPr>
  <p:slideViewPr>
    <p:cSldViewPr snapToGrid="0">
      <p:cViewPr varScale="1">
        <p:scale>
          <a:sx n="60" d="100"/>
          <a:sy n="60" d="100"/>
        </p:scale>
        <p:origin x="5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17D5A-29A5-4B1B-B198-3899902C00F7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8A137-15C5-4B3D-BBF0-0A99EF25EA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988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A137-15C5-4B3D-BBF0-0A99EF25EA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088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A137-15C5-4B3D-BBF0-0A99EF25EA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476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A137-15C5-4B3D-BBF0-0A99EF25EA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15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A137-15C5-4B3D-BBF0-0A99EF25EA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A137-15C5-4B3D-BBF0-0A99EF25EA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49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8A137-15C5-4B3D-BBF0-0A99EF25EAC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6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52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44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836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9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402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3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93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6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3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02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6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608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62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9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3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E7BFE7B-090B-467E-801A-840A3E1F8D03}" type="datetimeFigureOut">
              <a:rPr lang="en-US" smtClean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CEC8EF6-DF21-40C5-943E-EA96BF8437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91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9788F-990F-4025-BB86-5331A04CC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2011680"/>
            <a:ext cx="10055352" cy="2050366"/>
          </a:xfrm>
        </p:spPr>
        <p:txBody>
          <a:bodyPr>
            <a:normAutofit/>
          </a:bodyPr>
          <a:lstStyle/>
          <a:p>
            <a:pPr algn="ctr"/>
            <a:r>
              <a:rPr lang="en-US" sz="7200" dirty="0"/>
              <a:t>Hiring in Today’s Market</a:t>
            </a:r>
          </a:p>
        </p:txBody>
      </p:sp>
    </p:spTree>
    <p:extLst>
      <p:ext uri="{BB962C8B-B14F-4D97-AF65-F5344CB8AC3E}">
        <p14:creationId xmlns:p14="http://schemas.microsoft.com/office/powerpoint/2010/main" val="363859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F5FF0-9ADD-4092-95D7-F919F16E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3D4F45-8928-4427-9E3F-3A38F76F6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22" y="2057091"/>
            <a:ext cx="3092814" cy="7160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BEF02-DDC6-43D9-AEEF-12DA02B25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0" y="3644128"/>
            <a:ext cx="1983204" cy="8814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CF1BB-6B68-4004-88B9-91BAF143A1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85" y="3644129"/>
            <a:ext cx="2336302" cy="881423"/>
          </a:xfrm>
          <a:prstGeom prst="rect">
            <a:avLst/>
          </a:prstGeom>
        </p:spPr>
      </p:pic>
      <p:pic>
        <p:nvPicPr>
          <p:cNvPr id="1028" name="Picture 4" descr="https://agriculturecapital.com/wp-content/uploads/2017/02/AgCap-Logomark-White-01.png">
            <a:extLst>
              <a:ext uri="{FF2B5EF4-FFF2-40B4-BE49-F238E27FC236}">
                <a16:creationId xmlns:a16="http://schemas.microsoft.com/office/drawing/2014/main" id="{38803178-F3DB-4CDA-BBED-05806096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305" y="2556460"/>
            <a:ext cx="4575008" cy="124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8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341D0C-7A2C-4931-BB7D-047F09CA1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8" y="1612146"/>
            <a:ext cx="2060364" cy="309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0979B-D131-4B13-9FA3-E19ED3C5A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085" y="1612102"/>
            <a:ext cx="2060374" cy="30901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8E6A9E4-6983-4583-9579-D054876DE2E5}"/>
              </a:ext>
            </a:extLst>
          </p:cNvPr>
          <p:cNvSpPr txBox="1"/>
          <p:nvPr/>
        </p:nvSpPr>
        <p:spPr>
          <a:xfrm>
            <a:off x="687771" y="4891955"/>
            <a:ext cx="3253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Suzanne Campbell</a:t>
            </a:r>
          </a:p>
          <a:p>
            <a:pPr algn="ctr"/>
            <a:r>
              <a:rPr lang="en-US" sz="2000" dirty="0"/>
              <a:t>VP of HR for Agriculture Capital Management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C6174-BDE3-4C70-9645-5DDFE50C10A8}"/>
              </a:ext>
            </a:extLst>
          </p:cNvPr>
          <p:cNvSpPr txBox="1"/>
          <p:nvPr/>
        </p:nvSpPr>
        <p:spPr>
          <a:xfrm>
            <a:off x="4587130" y="4891955"/>
            <a:ext cx="3017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Dan Olchowy</a:t>
            </a:r>
          </a:p>
          <a:p>
            <a:pPr algn="ctr"/>
            <a:r>
              <a:rPr lang="en-US" sz="2000" dirty="0"/>
              <a:t>Executive Recruiter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C04539-B6DA-4269-AC58-4ADB3F7DEA6C}"/>
              </a:ext>
            </a:extLst>
          </p:cNvPr>
          <p:cNvSpPr txBox="1"/>
          <p:nvPr/>
        </p:nvSpPr>
        <p:spPr>
          <a:xfrm>
            <a:off x="8112363" y="4891955"/>
            <a:ext cx="3563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Alice Zhang</a:t>
            </a:r>
          </a:p>
          <a:p>
            <a:pPr algn="ctr"/>
            <a:r>
              <a:rPr lang="en-US" sz="2000" dirty="0"/>
              <a:t>Executive Recruiter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BAA903-5FFA-4B69-9598-C01D6F995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7" y="1600373"/>
            <a:ext cx="2216566" cy="310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8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5A7A-D3DD-4491-A997-539EC41F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Expectations Upfront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6272D-1EB1-480F-ACEF-56BBB955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Hiring Manager – What are they looking for?</a:t>
            </a:r>
          </a:p>
          <a:p>
            <a:pPr lvl="1"/>
            <a:r>
              <a:rPr lang="en-US" dirty="0"/>
              <a:t>Job Description</a:t>
            </a:r>
          </a:p>
          <a:p>
            <a:pPr lvl="1"/>
            <a:endParaRPr lang="en-US" dirty="0"/>
          </a:p>
          <a:p>
            <a:r>
              <a:rPr lang="en-US" dirty="0"/>
              <a:t>Urgency in filling the role</a:t>
            </a:r>
          </a:p>
          <a:p>
            <a:pPr lvl="1"/>
            <a:r>
              <a:rPr lang="en-US" dirty="0"/>
              <a:t>Timeline – Interview process to hire date</a:t>
            </a:r>
          </a:p>
          <a:p>
            <a:endParaRPr lang="en-US" dirty="0"/>
          </a:p>
          <a:p>
            <a:r>
              <a:rPr lang="en-US" dirty="0"/>
              <a:t>Key points they need/want</a:t>
            </a:r>
          </a:p>
          <a:p>
            <a:pPr lvl="1"/>
            <a:r>
              <a:rPr lang="en-US" dirty="0"/>
              <a:t>What is a must? What is a plus?</a:t>
            </a:r>
          </a:p>
          <a:p>
            <a:pPr lvl="1"/>
            <a:endParaRPr lang="en-US" dirty="0"/>
          </a:p>
          <a:p>
            <a:r>
              <a:rPr lang="en-US" dirty="0"/>
              <a:t>Compensation</a:t>
            </a:r>
          </a:p>
          <a:p>
            <a:pPr lvl="1"/>
            <a:r>
              <a:rPr lang="en-US" dirty="0"/>
              <a:t>Market – Salary Guides</a:t>
            </a:r>
          </a:p>
          <a:p>
            <a:pPr lvl="1"/>
            <a:r>
              <a:rPr lang="en-US" dirty="0"/>
              <a:t>Pay for the person or pay for the job?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006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75A7A-D3DD-4491-A997-539EC41FA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Define Internal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6272D-1EB1-480F-ACEF-56BBB955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Hiring Manager in Partnership with HR</a:t>
            </a:r>
          </a:p>
          <a:p>
            <a:pPr lvl="1"/>
            <a:r>
              <a:rPr lang="en-US" dirty="0"/>
              <a:t>Leverage Recruiter to find Passive Candidates vs. Post and Pray </a:t>
            </a:r>
          </a:p>
          <a:p>
            <a:r>
              <a:rPr lang="en-US" dirty="0"/>
              <a:t>Interview Team</a:t>
            </a:r>
          </a:p>
          <a:p>
            <a:pPr lvl="1"/>
            <a:r>
              <a:rPr lang="en-US" dirty="0"/>
              <a:t>Who will interview candidates and at what stage?</a:t>
            </a:r>
          </a:p>
          <a:p>
            <a:pPr lvl="2"/>
            <a:r>
              <a:rPr lang="en-US" dirty="0"/>
              <a:t>Phone screen</a:t>
            </a:r>
          </a:p>
          <a:p>
            <a:pPr lvl="2"/>
            <a:r>
              <a:rPr lang="en-US" dirty="0"/>
              <a:t>First Round, In person, one-on-one, two-on-one, panel, etc.</a:t>
            </a:r>
          </a:p>
          <a:p>
            <a:pPr lvl="2"/>
            <a:r>
              <a:rPr lang="en-US" dirty="0"/>
              <a:t>Second  Round </a:t>
            </a:r>
          </a:p>
          <a:p>
            <a:r>
              <a:rPr lang="en-US" dirty="0"/>
              <a:t>Evaluate Candidates using Agreed upon Criteria</a:t>
            </a:r>
          </a:p>
          <a:p>
            <a:r>
              <a:rPr lang="en-US" dirty="0"/>
              <a:t>Emphasize Employee Value Proposition (EVP) and Company Values</a:t>
            </a:r>
          </a:p>
          <a:p>
            <a:r>
              <a:rPr lang="en-US" dirty="0"/>
              <a:t>Decision Process</a:t>
            </a:r>
          </a:p>
          <a:p>
            <a:pPr lvl="1"/>
            <a:r>
              <a:rPr lang="en-US" dirty="0"/>
              <a:t>Who has authority to make final selection and negotiate the offer?</a:t>
            </a:r>
          </a:p>
          <a:p>
            <a:pPr lvl="1"/>
            <a:r>
              <a:rPr lang="en-US" dirty="0"/>
              <a:t>What decision process will be used?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111C4-ECE9-43E5-B757-A27D01DFA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Sourcing &amp; Qualifying Pool of Candidates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61FC48-EE36-4FC6-AF8C-E66953BDB9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Internal Recruiting</a:t>
            </a:r>
          </a:p>
          <a:p>
            <a:r>
              <a:rPr lang="en-US" dirty="0"/>
              <a:t>Candidates attracted to Company -followers</a:t>
            </a:r>
          </a:p>
          <a:p>
            <a:r>
              <a:rPr lang="en-US" dirty="0"/>
              <a:t>Many individuals apply without meeting qualifications</a:t>
            </a:r>
          </a:p>
          <a:p>
            <a:r>
              <a:rPr lang="en-US" dirty="0"/>
              <a:t>Applicant Tracking System (ATS) may have filters and search criteria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440F24F-FB5A-4117-A5F6-B8EEF81DBB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Recruiting Firms</a:t>
            </a:r>
          </a:p>
          <a:p>
            <a:r>
              <a:rPr lang="en-US" dirty="0"/>
              <a:t>Existing pool of candidates</a:t>
            </a:r>
          </a:p>
          <a:p>
            <a:pPr lvl="1"/>
            <a:r>
              <a:rPr lang="en-US" dirty="0"/>
              <a:t>Referrals</a:t>
            </a:r>
          </a:p>
          <a:p>
            <a:r>
              <a:rPr lang="en-US" dirty="0"/>
              <a:t>Individuals not actively seeking opportunities/passive candidates</a:t>
            </a:r>
          </a:p>
          <a:p>
            <a:pPr lvl="1"/>
            <a:r>
              <a:rPr lang="en-US" dirty="0"/>
              <a:t>Pre-Screened</a:t>
            </a:r>
          </a:p>
        </p:txBody>
      </p:sp>
    </p:spTree>
    <p:extLst>
      <p:ext uri="{BB962C8B-B14F-4D97-AF65-F5344CB8AC3E}">
        <p14:creationId xmlns:p14="http://schemas.microsoft.com/office/powerpoint/2010/main" val="268777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D3166-AF52-4E8E-8565-7AB640A8F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Desired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F7F36-AE85-480A-92C6-2BBCB9B23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Communicating with hiring manager</a:t>
            </a:r>
          </a:p>
          <a:p>
            <a:pPr lvl="1"/>
            <a:r>
              <a:rPr lang="en-US" dirty="0"/>
              <a:t>Top skills they must have/want</a:t>
            </a:r>
          </a:p>
          <a:p>
            <a:pPr lvl="1"/>
            <a:r>
              <a:rPr lang="en-US" dirty="0"/>
              <a:t>Pay for the person or pay for the job?</a:t>
            </a:r>
          </a:p>
          <a:p>
            <a:pPr lvl="1"/>
            <a:endParaRPr lang="en-US" dirty="0"/>
          </a:p>
          <a:p>
            <a:r>
              <a:rPr lang="en-US" dirty="0"/>
              <a:t>Individual vs. Resume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Trainable Skills</a:t>
            </a:r>
          </a:p>
          <a:p>
            <a:endParaRPr lang="en-US" dirty="0"/>
          </a:p>
          <a:p>
            <a:r>
              <a:rPr lang="en-US" dirty="0"/>
              <a:t>Long-term vs. Short-term hire</a:t>
            </a:r>
          </a:p>
        </p:txBody>
      </p:sp>
    </p:spTree>
    <p:extLst>
      <p:ext uri="{BB962C8B-B14F-4D97-AF65-F5344CB8AC3E}">
        <p14:creationId xmlns:p14="http://schemas.microsoft.com/office/powerpoint/2010/main" val="372929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513E6-E8ED-44BC-87E0-93E1364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Finalizing the 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1365-B752-40BA-93ED-9C91921DD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524000"/>
            <a:ext cx="10233800" cy="4828674"/>
          </a:xfrm>
        </p:spPr>
        <p:txBody>
          <a:bodyPr>
            <a:noAutofit/>
          </a:bodyPr>
          <a:lstStyle/>
          <a:p>
            <a:r>
              <a:rPr lang="en-US" dirty="0"/>
              <a:t>The Offer</a:t>
            </a:r>
          </a:p>
          <a:p>
            <a:pPr lvl="1"/>
            <a:r>
              <a:rPr lang="en-US" dirty="0"/>
              <a:t>Compensation &amp; Benefits</a:t>
            </a:r>
          </a:p>
          <a:p>
            <a:pPr lvl="1"/>
            <a:r>
              <a:rPr lang="en-US" dirty="0"/>
              <a:t>Start Date</a:t>
            </a:r>
          </a:p>
          <a:p>
            <a:r>
              <a:rPr lang="en-US" dirty="0"/>
              <a:t>Sense of Urgency in Accepting the Offer</a:t>
            </a:r>
          </a:p>
          <a:p>
            <a:pPr lvl="1"/>
            <a:r>
              <a:rPr lang="en-US" dirty="0"/>
              <a:t>Other Pending Offers</a:t>
            </a:r>
          </a:p>
          <a:p>
            <a:pPr lvl="1"/>
            <a:r>
              <a:rPr lang="en-US" dirty="0"/>
              <a:t>Surviving a Counter-Offer</a:t>
            </a:r>
          </a:p>
          <a:p>
            <a:pPr lvl="1"/>
            <a:r>
              <a:rPr lang="en-US" dirty="0"/>
              <a:t>Giving Notice</a:t>
            </a:r>
          </a:p>
          <a:p>
            <a:r>
              <a:rPr lang="en-US" dirty="0"/>
              <a:t>Communication Before Start Date</a:t>
            </a:r>
          </a:p>
          <a:p>
            <a:pPr lvl="1"/>
            <a:r>
              <a:rPr lang="en-US" dirty="0"/>
              <a:t>Pre-Onboarding (background check, drug screen, credit check, etc.)</a:t>
            </a:r>
          </a:p>
          <a:p>
            <a:pPr lvl="1"/>
            <a:r>
              <a:rPr lang="en-US" dirty="0"/>
              <a:t>First Day Onboarding</a:t>
            </a:r>
          </a:p>
          <a:p>
            <a:pPr lvl="1"/>
            <a:r>
              <a:rPr lang="en-US" dirty="0"/>
              <a:t>First Month, Quarter, Year</a:t>
            </a:r>
          </a:p>
        </p:txBody>
      </p:sp>
    </p:spTree>
    <p:extLst>
      <p:ext uri="{BB962C8B-B14F-4D97-AF65-F5344CB8AC3E}">
        <p14:creationId xmlns:p14="http://schemas.microsoft.com/office/powerpoint/2010/main" val="312938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01D-68B7-4078-86BF-A762ABFC6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393793636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7468</TotalTime>
  <Words>309</Words>
  <Application>Microsoft Office PowerPoint</Application>
  <PresentationFormat>Widescreen</PresentationFormat>
  <Paragraphs>77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Depth</vt:lpstr>
      <vt:lpstr>Hiring in Today’s Market</vt:lpstr>
      <vt:lpstr>Introduction</vt:lpstr>
      <vt:lpstr>PowerPoint Presentation</vt:lpstr>
      <vt:lpstr>Setting Expectations Upfront</vt:lpstr>
      <vt:lpstr>Define Internal Process</vt:lpstr>
      <vt:lpstr>Sourcing &amp; Qualifying Pool of Candidates</vt:lpstr>
      <vt:lpstr>Matching Desired Profile</vt:lpstr>
      <vt:lpstr>Finalizing the Hire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the Most Out of Your Job Search</dc:title>
  <dc:creator>Zhang, Alice</dc:creator>
  <cp:lastModifiedBy>Zhang, Alice</cp:lastModifiedBy>
  <cp:revision>32</cp:revision>
  <dcterms:created xsi:type="dcterms:W3CDTF">2019-01-24T22:07:08Z</dcterms:created>
  <dcterms:modified xsi:type="dcterms:W3CDTF">2019-02-15T17:59:57Z</dcterms:modified>
</cp:coreProperties>
</file>